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8456" r:id="rId4"/>
    <p:sldId id="259" r:id="rId5"/>
    <p:sldId id="8457" r:id="rId6"/>
    <p:sldId id="8459" r:id="rId7"/>
    <p:sldId id="8460" r:id="rId8"/>
    <p:sldId id="260" r:id="rId9"/>
    <p:sldId id="258" r:id="rId10"/>
    <p:sldId id="8464" r:id="rId11"/>
    <p:sldId id="8461" r:id="rId12"/>
    <p:sldId id="8462" r:id="rId13"/>
    <p:sldId id="84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3E71A-275B-4683-9A09-A26B92BB3A5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6D9B092-65DA-496E-B704-C9CD36F26A0A}">
      <dgm:prSet/>
      <dgm:spPr/>
      <dgm:t>
        <a:bodyPr/>
        <a:lstStyle/>
        <a:p>
          <a:r>
            <a:rPr lang="en-IN" b="1"/>
            <a:t>LangChain &amp; LangGraph</a:t>
          </a:r>
          <a:endParaRPr lang="en-US"/>
        </a:p>
      </dgm:t>
    </dgm:pt>
    <dgm:pt modelId="{45C50EFF-74DE-4217-9CD9-2E70AE2EBDCF}" type="parTrans" cxnId="{C2080076-E376-4A60-A7F7-3320ABBB9E33}">
      <dgm:prSet/>
      <dgm:spPr/>
      <dgm:t>
        <a:bodyPr/>
        <a:lstStyle/>
        <a:p>
          <a:endParaRPr lang="en-US"/>
        </a:p>
      </dgm:t>
    </dgm:pt>
    <dgm:pt modelId="{1DA86BF7-43D9-43C9-92C6-53D8B82DE72C}" type="sibTrans" cxnId="{C2080076-E376-4A60-A7F7-3320ABBB9E33}">
      <dgm:prSet/>
      <dgm:spPr/>
      <dgm:t>
        <a:bodyPr/>
        <a:lstStyle/>
        <a:p>
          <a:endParaRPr lang="en-US"/>
        </a:p>
      </dgm:t>
    </dgm:pt>
    <dgm:pt modelId="{9DCAA70A-7E60-42CF-9596-EA3C4AED2420}">
      <dgm:prSet/>
      <dgm:spPr/>
      <dgm:t>
        <a:bodyPr/>
        <a:lstStyle/>
        <a:p>
          <a:r>
            <a:rPr lang="en-IN" b="1"/>
            <a:t>Phidata</a:t>
          </a:r>
          <a:endParaRPr lang="en-US"/>
        </a:p>
      </dgm:t>
    </dgm:pt>
    <dgm:pt modelId="{64FC0887-E78E-4388-8905-4764855482A9}" type="parTrans" cxnId="{A49F721C-7AAB-4481-BFFB-705F86ED2BD3}">
      <dgm:prSet/>
      <dgm:spPr/>
      <dgm:t>
        <a:bodyPr/>
        <a:lstStyle/>
        <a:p>
          <a:endParaRPr lang="en-US"/>
        </a:p>
      </dgm:t>
    </dgm:pt>
    <dgm:pt modelId="{AA609BE8-59B6-4350-B937-DBCC8729F6AB}" type="sibTrans" cxnId="{A49F721C-7AAB-4481-BFFB-705F86ED2BD3}">
      <dgm:prSet/>
      <dgm:spPr/>
      <dgm:t>
        <a:bodyPr/>
        <a:lstStyle/>
        <a:p>
          <a:endParaRPr lang="en-US"/>
        </a:p>
      </dgm:t>
    </dgm:pt>
    <dgm:pt modelId="{1258396E-8AC8-4FCA-B393-0CE4E253D5E2}">
      <dgm:prSet/>
      <dgm:spPr/>
      <dgm:t>
        <a:bodyPr/>
        <a:lstStyle/>
        <a:p>
          <a:r>
            <a:rPr lang="en-IN" b="1"/>
            <a:t>CrewAI</a:t>
          </a:r>
          <a:endParaRPr lang="en-US"/>
        </a:p>
      </dgm:t>
    </dgm:pt>
    <dgm:pt modelId="{89AAFB8F-3611-49B0-8816-620E3C6C615A}" type="parTrans" cxnId="{BBF47881-21B2-47F9-A2C6-1F4FBD677C8A}">
      <dgm:prSet/>
      <dgm:spPr/>
      <dgm:t>
        <a:bodyPr/>
        <a:lstStyle/>
        <a:p>
          <a:endParaRPr lang="en-US"/>
        </a:p>
      </dgm:t>
    </dgm:pt>
    <dgm:pt modelId="{1EAE9533-EA04-4E7C-8FC9-81F2EDB61C94}" type="sibTrans" cxnId="{BBF47881-21B2-47F9-A2C6-1F4FBD677C8A}">
      <dgm:prSet/>
      <dgm:spPr/>
      <dgm:t>
        <a:bodyPr/>
        <a:lstStyle/>
        <a:p>
          <a:endParaRPr lang="en-US"/>
        </a:p>
      </dgm:t>
    </dgm:pt>
    <dgm:pt modelId="{19EC3D30-A386-4200-80C7-242906351F4D}">
      <dgm:prSet/>
      <dgm:spPr/>
      <dgm:t>
        <a:bodyPr/>
        <a:lstStyle/>
        <a:p>
          <a:r>
            <a:rPr lang="en-IN" b="1"/>
            <a:t>AutoGen</a:t>
          </a:r>
          <a:endParaRPr lang="en-US"/>
        </a:p>
      </dgm:t>
    </dgm:pt>
    <dgm:pt modelId="{D2B1165F-DCDA-48B3-81EC-B54ADE66AEB6}" type="parTrans" cxnId="{C56F4BE4-A31A-4352-BDA6-CE6E9659AEAA}">
      <dgm:prSet/>
      <dgm:spPr/>
      <dgm:t>
        <a:bodyPr/>
        <a:lstStyle/>
        <a:p>
          <a:endParaRPr lang="en-US"/>
        </a:p>
      </dgm:t>
    </dgm:pt>
    <dgm:pt modelId="{877F391E-4C81-4AB8-BA66-B97E44400AAF}" type="sibTrans" cxnId="{C56F4BE4-A31A-4352-BDA6-CE6E9659AEAA}">
      <dgm:prSet/>
      <dgm:spPr/>
      <dgm:t>
        <a:bodyPr/>
        <a:lstStyle/>
        <a:p>
          <a:endParaRPr lang="en-US"/>
        </a:p>
      </dgm:t>
    </dgm:pt>
    <dgm:pt modelId="{378597E3-9A5F-4B72-9A37-548E5876AAB5}" type="pres">
      <dgm:prSet presAssocID="{FEB3E71A-275B-4683-9A09-A26B92BB3A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968485-793A-4CDE-8F88-F0D67088A464}" type="pres">
      <dgm:prSet presAssocID="{16D9B092-65DA-496E-B704-C9CD36F26A0A}" presName="hierRoot1" presStyleCnt="0"/>
      <dgm:spPr/>
    </dgm:pt>
    <dgm:pt modelId="{FA4381EC-8761-44FA-9BA6-E3D50D0003E8}" type="pres">
      <dgm:prSet presAssocID="{16D9B092-65DA-496E-B704-C9CD36F26A0A}" presName="composite" presStyleCnt="0"/>
      <dgm:spPr/>
    </dgm:pt>
    <dgm:pt modelId="{787484EE-5B0C-4C6D-8658-B9E28B6C9532}" type="pres">
      <dgm:prSet presAssocID="{16D9B092-65DA-496E-B704-C9CD36F26A0A}" presName="background" presStyleLbl="node0" presStyleIdx="0" presStyleCnt="4"/>
      <dgm:spPr/>
    </dgm:pt>
    <dgm:pt modelId="{35CF938A-9F2C-4EDF-9B27-2177406D576C}" type="pres">
      <dgm:prSet presAssocID="{16D9B092-65DA-496E-B704-C9CD36F26A0A}" presName="text" presStyleLbl="fgAcc0" presStyleIdx="0" presStyleCnt="4">
        <dgm:presLayoutVars>
          <dgm:chPref val="3"/>
        </dgm:presLayoutVars>
      </dgm:prSet>
      <dgm:spPr/>
    </dgm:pt>
    <dgm:pt modelId="{57E59649-5F28-4A11-8081-F8076FB32879}" type="pres">
      <dgm:prSet presAssocID="{16D9B092-65DA-496E-B704-C9CD36F26A0A}" presName="hierChild2" presStyleCnt="0"/>
      <dgm:spPr/>
    </dgm:pt>
    <dgm:pt modelId="{B12DEA64-7E09-4565-B97E-67B87D466E9B}" type="pres">
      <dgm:prSet presAssocID="{9DCAA70A-7E60-42CF-9596-EA3C4AED2420}" presName="hierRoot1" presStyleCnt="0"/>
      <dgm:spPr/>
    </dgm:pt>
    <dgm:pt modelId="{11ABE141-3272-4C5B-AA53-191A499FD3A6}" type="pres">
      <dgm:prSet presAssocID="{9DCAA70A-7E60-42CF-9596-EA3C4AED2420}" presName="composite" presStyleCnt="0"/>
      <dgm:spPr/>
    </dgm:pt>
    <dgm:pt modelId="{302FA6C3-1DEF-4978-AE5C-5ACC2E55E08A}" type="pres">
      <dgm:prSet presAssocID="{9DCAA70A-7E60-42CF-9596-EA3C4AED2420}" presName="background" presStyleLbl="node0" presStyleIdx="1" presStyleCnt="4"/>
      <dgm:spPr/>
    </dgm:pt>
    <dgm:pt modelId="{59CEFC81-187C-429C-8025-0D2724CA1AD4}" type="pres">
      <dgm:prSet presAssocID="{9DCAA70A-7E60-42CF-9596-EA3C4AED2420}" presName="text" presStyleLbl="fgAcc0" presStyleIdx="1" presStyleCnt="4">
        <dgm:presLayoutVars>
          <dgm:chPref val="3"/>
        </dgm:presLayoutVars>
      </dgm:prSet>
      <dgm:spPr/>
    </dgm:pt>
    <dgm:pt modelId="{966D7E9C-8906-487E-A88A-208B226353C1}" type="pres">
      <dgm:prSet presAssocID="{9DCAA70A-7E60-42CF-9596-EA3C4AED2420}" presName="hierChild2" presStyleCnt="0"/>
      <dgm:spPr/>
    </dgm:pt>
    <dgm:pt modelId="{1887A6E4-F3A1-48B8-A25A-C9A2250E8D32}" type="pres">
      <dgm:prSet presAssocID="{1258396E-8AC8-4FCA-B393-0CE4E253D5E2}" presName="hierRoot1" presStyleCnt="0"/>
      <dgm:spPr/>
    </dgm:pt>
    <dgm:pt modelId="{9EDC7467-A32B-4C75-884C-1350A1851D15}" type="pres">
      <dgm:prSet presAssocID="{1258396E-8AC8-4FCA-B393-0CE4E253D5E2}" presName="composite" presStyleCnt="0"/>
      <dgm:spPr/>
    </dgm:pt>
    <dgm:pt modelId="{140328A3-7070-43CB-BE01-F65F54CE789F}" type="pres">
      <dgm:prSet presAssocID="{1258396E-8AC8-4FCA-B393-0CE4E253D5E2}" presName="background" presStyleLbl="node0" presStyleIdx="2" presStyleCnt="4"/>
      <dgm:spPr/>
    </dgm:pt>
    <dgm:pt modelId="{56172A17-03D1-4AFB-B7A7-86A6FD55F800}" type="pres">
      <dgm:prSet presAssocID="{1258396E-8AC8-4FCA-B393-0CE4E253D5E2}" presName="text" presStyleLbl="fgAcc0" presStyleIdx="2" presStyleCnt="4">
        <dgm:presLayoutVars>
          <dgm:chPref val="3"/>
        </dgm:presLayoutVars>
      </dgm:prSet>
      <dgm:spPr/>
    </dgm:pt>
    <dgm:pt modelId="{60B921BD-66D4-47CE-8535-8560574366CC}" type="pres">
      <dgm:prSet presAssocID="{1258396E-8AC8-4FCA-B393-0CE4E253D5E2}" presName="hierChild2" presStyleCnt="0"/>
      <dgm:spPr/>
    </dgm:pt>
    <dgm:pt modelId="{BFE81347-22E2-40EF-B921-7D87EF0397E3}" type="pres">
      <dgm:prSet presAssocID="{19EC3D30-A386-4200-80C7-242906351F4D}" presName="hierRoot1" presStyleCnt="0"/>
      <dgm:spPr/>
    </dgm:pt>
    <dgm:pt modelId="{6C2765D0-DB45-47A5-A984-820E2945969D}" type="pres">
      <dgm:prSet presAssocID="{19EC3D30-A386-4200-80C7-242906351F4D}" presName="composite" presStyleCnt="0"/>
      <dgm:spPr/>
    </dgm:pt>
    <dgm:pt modelId="{6B585D93-431B-4505-AC09-E125EA375996}" type="pres">
      <dgm:prSet presAssocID="{19EC3D30-A386-4200-80C7-242906351F4D}" presName="background" presStyleLbl="node0" presStyleIdx="3" presStyleCnt="4"/>
      <dgm:spPr/>
    </dgm:pt>
    <dgm:pt modelId="{43F5834B-958C-4757-822A-215B400E4930}" type="pres">
      <dgm:prSet presAssocID="{19EC3D30-A386-4200-80C7-242906351F4D}" presName="text" presStyleLbl="fgAcc0" presStyleIdx="3" presStyleCnt="4">
        <dgm:presLayoutVars>
          <dgm:chPref val="3"/>
        </dgm:presLayoutVars>
      </dgm:prSet>
      <dgm:spPr/>
    </dgm:pt>
    <dgm:pt modelId="{98A6EF54-3868-4CC4-BF95-033AB544EAF5}" type="pres">
      <dgm:prSet presAssocID="{19EC3D30-A386-4200-80C7-242906351F4D}" presName="hierChild2" presStyleCnt="0"/>
      <dgm:spPr/>
    </dgm:pt>
  </dgm:ptLst>
  <dgm:cxnLst>
    <dgm:cxn modelId="{A5F3A905-7B03-43BF-AAB1-B4A74846AA64}" type="presOf" srcId="{9DCAA70A-7E60-42CF-9596-EA3C4AED2420}" destId="{59CEFC81-187C-429C-8025-0D2724CA1AD4}" srcOrd="0" destOrd="0" presId="urn:microsoft.com/office/officeart/2005/8/layout/hierarchy1"/>
    <dgm:cxn modelId="{A49F721C-7AAB-4481-BFFB-705F86ED2BD3}" srcId="{FEB3E71A-275B-4683-9A09-A26B92BB3A5B}" destId="{9DCAA70A-7E60-42CF-9596-EA3C4AED2420}" srcOrd="1" destOrd="0" parTransId="{64FC0887-E78E-4388-8905-4764855482A9}" sibTransId="{AA609BE8-59B6-4350-B937-DBCC8729F6AB}"/>
    <dgm:cxn modelId="{9A525F5C-51BA-4DEB-A1E3-45598499B046}" type="presOf" srcId="{FEB3E71A-275B-4683-9A09-A26B92BB3A5B}" destId="{378597E3-9A5F-4B72-9A37-548E5876AAB5}" srcOrd="0" destOrd="0" presId="urn:microsoft.com/office/officeart/2005/8/layout/hierarchy1"/>
    <dgm:cxn modelId="{C2080076-E376-4A60-A7F7-3320ABBB9E33}" srcId="{FEB3E71A-275B-4683-9A09-A26B92BB3A5B}" destId="{16D9B092-65DA-496E-B704-C9CD36F26A0A}" srcOrd="0" destOrd="0" parTransId="{45C50EFF-74DE-4217-9CD9-2E70AE2EBDCF}" sibTransId="{1DA86BF7-43D9-43C9-92C6-53D8B82DE72C}"/>
    <dgm:cxn modelId="{EC1FBC78-3A30-498E-9251-D57A1716E17A}" type="presOf" srcId="{19EC3D30-A386-4200-80C7-242906351F4D}" destId="{43F5834B-958C-4757-822A-215B400E4930}" srcOrd="0" destOrd="0" presId="urn:microsoft.com/office/officeart/2005/8/layout/hierarchy1"/>
    <dgm:cxn modelId="{461EDD7F-714A-4913-8CF8-9FD84CE03037}" type="presOf" srcId="{1258396E-8AC8-4FCA-B393-0CE4E253D5E2}" destId="{56172A17-03D1-4AFB-B7A7-86A6FD55F800}" srcOrd="0" destOrd="0" presId="urn:microsoft.com/office/officeart/2005/8/layout/hierarchy1"/>
    <dgm:cxn modelId="{BBF47881-21B2-47F9-A2C6-1F4FBD677C8A}" srcId="{FEB3E71A-275B-4683-9A09-A26B92BB3A5B}" destId="{1258396E-8AC8-4FCA-B393-0CE4E253D5E2}" srcOrd="2" destOrd="0" parTransId="{89AAFB8F-3611-49B0-8816-620E3C6C615A}" sibTransId="{1EAE9533-EA04-4E7C-8FC9-81F2EDB61C94}"/>
    <dgm:cxn modelId="{C56F4BE4-A31A-4352-BDA6-CE6E9659AEAA}" srcId="{FEB3E71A-275B-4683-9A09-A26B92BB3A5B}" destId="{19EC3D30-A386-4200-80C7-242906351F4D}" srcOrd="3" destOrd="0" parTransId="{D2B1165F-DCDA-48B3-81EC-B54ADE66AEB6}" sibTransId="{877F391E-4C81-4AB8-BA66-B97E44400AAF}"/>
    <dgm:cxn modelId="{E33B52F4-5E92-4244-846E-E101E7AE89F8}" type="presOf" srcId="{16D9B092-65DA-496E-B704-C9CD36F26A0A}" destId="{35CF938A-9F2C-4EDF-9B27-2177406D576C}" srcOrd="0" destOrd="0" presId="urn:microsoft.com/office/officeart/2005/8/layout/hierarchy1"/>
    <dgm:cxn modelId="{8C508D19-18C8-4775-9EDA-75862F8EFD51}" type="presParOf" srcId="{378597E3-9A5F-4B72-9A37-548E5876AAB5}" destId="{79968485-793A-4CDE-8F88-F0D67088A464}" srcOrd="0" destOrd="0" presId="urn:microsoft.com/office/officeart/2005/8/layout/hierarchy1"/>
    <dgm:cxn modelId="{F6D42A63-172D-4DF3-B0F1-4AF98FAF148F}" type="presParOf" srcId="{79968485-793A-4CDE-8F88-F0D67088A464}" destId="{FA4381EC-8761-44FA-9BA6-E3D50D0003E8}" srcOrd="0" destOrd="0" presId="urn:microsoft.com/office/officeart/2005/8/layout/hierarchy1"/>
    <dgm:cxn modelId="{F784D999-76FD-4A3B-ADAF-F2C4330C5FAD}" type="presParOf" srcId="{FA4381EC-8761-44FA-9BA6-E3D50D0003E8}" destId="{787484EE-5B0C-4C6D-8658-B9E28B6C9532}" srcOrd="0" destOrd="0" presId="urn:microsoft.com/office/officeart/2005/8/layout/hierarchy1"/>
    <dgm:cxn modelId="{6D3CC197-8DE6-41A9-B2B0-FA2C9CD94647}" type="presParOf" srcId="{FA4381EC-8761-44FA-9BA6-E3D50D0003E8}" destId="{35CF938A-9F2C-4EDF-9B27-2177406D576C}" srcOrd="1" destOrd="0" presId="urn:microsoft.com/office/officeart/2005/8/layout/hierarchy1"/>
    <dgm:cxn modelId="{0573969B-6526-4747-AA8A-BA79C82C70A6}" type="presParOf" srcId="{79968485-793A-4CDE-8F88-F0D67088A464}" destId="{57E59649-5F28-4A11-8081-F8076FB32879}" srcOrd="1" destOrd="0" presId="urn:microsoft.com/office/officeart/2005/8/layout/hierarchy1"/>
    <dgm:cxn modelId="{F410F96A-69A7-4C48-9CE0-5B134D7881EE}" type="presParOf" srcId="{378597E3-9A5F-4B72-9A37-548E5876AAB5}" destId="{B12DEA64-7E09-4565-B97E-67B87D466E9B}" srcOrd="1" destOrd="0" presId="urn:microsoft.com/office/officeart/2005/8/layout/hierarchy1"/>
    <dgm:cxn modelId="{D1CD14B0-B3FF-4D60-907F-64C5FA48E0AA}" type="presParOf" srcId="{B12DEA64-7E09-4565-B97E-67B87D466E9B}" destId="{11ABE141-3272-4C5B-AA53-191A499FD3A6}" srcOrd="0" destOrd="0" presId="urn:microsoft.com/office/officeart/2005/8/layout/hierarchy1"/>
    <dgm:cxn modelId="{CC4F78D7-905A-4C87-9FC3-D86511DC7482}" type="presParOf" srcId="{11ABE141-3272-4C5B-AA53-191A499FD3A6}" destId="{302FA6C3-1DEF-4978-AE5C-5ACC2E55E08A}" srcOrd="0" destOrd="0" presId="urn:microsoft.com/office/officeart/2005/8/layout/hierarchy1"/>
    <dgm:cxn modelId="{040BF2D4-DDD7-4710-9725-01DDB279C943}" type="presParOf" srcId="{11ABE141-3272-4C5B-AA53-191A499FD3A6}" destId="{59CEFC81-187C-429C-8025-0D2724CA1AD4}" srcOrd="1" destOrd="0" presId="urn:microsoft.com/office/officeart/2005/8/layout/hierarchy1"/>
    <dgm:cxn modelId="{15FBFF44-B0B1-4303-9E1D-F72D44F9941E}" type="presParOf" srcId="{B12DEA64-7E09-4565-B97E-67B87D466E9B}" destId="{966D7E9C-8906-487E-A88A-208B226353C1}" srcOrd="1" destOrd="0" presId="urn:microsoft.com/office/officeart/2005/8/layout/hierarchy1"/>
    <dgm:cxn modelId="{955B9140-6FCE-42B2-9047-38D7D8C3DFF9}" type="presParOf" srcId="{378597E3-9A5F-4B72-9A37-548E5876AAB5}" destId="{1887A6E4-F3A1-48B8-A25A-C9A2250E8D32}" srcOrd="2" destOrd="0" presId="urn:microsoft.com/office/officeart/2005/8/layout/hierarchy1"/>
    <dgm:cxn modelId="{B534FF90-3C54-4E62-9889-01AB5D3409C5}" type="presParOf" srcId="{1887A6E4-F3A1-48B8-A25A-C9A2250E8D32}" destId="{9EDC7467-A32B-4C75-884C-1350A1851D15}" srcOrd="0" destOrd="0" presId="urn:microsoft.com/office/officeart/2005/8/layout/hierarchy1"/>
    <dgm:cxn modelId="{09DFA1D0-F4B0-48D4-998A-BBB92A04AB06}" type="presParOf" srcId="{9EDC7467-A32B-4C75-884C-1350A1851D15}" destId="{140328A3-7070-43CB-BE01-F65F54CE789F}" srcOrd="0" destOrd="0" presId="urn:microsoft.com/office/officeart/2005/8/layout/hierarchy1"/>
    <dgm:cxn modelId="{23FA09C2-B187-4693-969E-6DFB82FF90D4}" type="presParOf" srcId="{9EDC7467-A32B-4C75-884C-1350A1851D15}" destId="{56172A17-03D1-4AFB-B7A7-86A6FD55F800}" srcOrd="1" destOrd="0" presId="urn:microsoft.com/office/officeart/2005/8/layout/hierarchy1"/>
    <dgm:cxn modelId="{432EA82E-80BF-42A7-AFD6-04C0923629C3}" type="presParOf" srcId="{1887A6E4-F3A1-48B8-A25A-C9A2250E8D32}" destId="{60B921BD-66D4-47CE-8535-8560574366CC}" srcOrd="1" destOrd="0" presId="urn:microsoft.com/office/officeart/2005/8/layout/hierarchy1"/>
    <dgm:cxn modelId="{B5BB429C-641E-49EA-8B8E-4F0E1C19AB2E}" type="presParOf" srcId="{378597E3-9A5F-4B72-9A37-548E5876AAB5}" destId="{BFE81347-22E2-40EF-B921-7D87EF0397E3}" srcOrd="3" destOrd="0" presId="urn:microsoft.com/office/officeart/2005/8/layout/hierarchy1"/>
    <dgm:cxn modelId="{5AB0C1AE-41C8-4EE0-9E4D-E2D58CBD6266}" type="presParOf" srcId="{BFE81347-22E2-40EF-B921-7D87EF0397E3}" destId="{6C2765D0-DB45-47A5-A984-820E2945969D}" srcOrd="0" destOrd="0" presId="urn:microsoft.com/office/officeart/2005/8/layout/hierarchy1"/>
    <dgm:cxn modelId="{FE84A5E9-5B59-4472-8D81-6CD6734431F3}" type="presParOf" srcId="{6C2765D0-DB45-47A5-A984-820E2945969D}" destId="{6B585D93-431B-4505-AC09-E125EA375996}" srcOrd="0" destOrd="0" presId="urn:microsoft.com/office/officeart/2005/8/layout/hierarchy1"/>
    <dgm:cxn modelId="{7645CD99-14DB-4C36-9D6E-5710D5EC2C3F}" type="presParOf" srcId="{6C2765D0-DB45-47A5-A984-820E2945969D}" destId="{43F5834B-958C-4757-822A-215B400E4930}" srcOrd="1" destOrd="0" presId="urn:microsoft.com/office/officeart/2005/8/layout/hierarchy1"/>
    <dgm:cxn modelId="{FBDC1048-BBC7-4662-ABF3-2F132F2CB7EA}" type="presParOf" srcId="{BFE81347-22E2-40EF-B921-7D87EF0397E3}" destId="{98A6EF54-3868-4CC4-BF95-033AB544EA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484EE-5B0C-4C6D-8658-B9E28B6C9532}">
      <dsp:nvSpPr>
        <dsp:cNvPr id="0" name=""/>
        <dsp:cNvSpPr/>
      </dsp:nvSpPr>
      <dsp:spPr>
        <a:xfrm>
          <a:off x="3425" y="795888"/>
          <a:ext cx="2445591" cy="15529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F938A-9F2C-4EDF-9B27-2177406D576C}">
      <dsp:nvSpPr>
        <dsp:cNvPr id="0" name=""/>
        <dsp:cNvSpPr/>
      </dsp:nvSpPr>
      <dsp:spPr>
        <a:xfrm>
          <a:off x="275157" y="1054034"/>
          <a:ext cx="2445591" cy="15529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/>
            <a:t>LangChain &amp; LangGraph</a:t>
          </a:r>
          <a:endParaRPr lang="en-US" sz="2900" kern="1200"/>
        </a:p>
      </dsp:txBody>
      <dsp:txXfrm>
        <a:off x="320641" y="1099518"/>
        <a:ext cx="2354623" cy="1461982"/>
      </dsp:txXfrm>
    </dsp:sp>
    <dsp:sp modelId="{302FA6C3-1DEF-4978-AE5C-5ACC2E55E08A}">
      <dsp:nvSpPr>
        <dsp:cNvPr id="0" name=""/>
        <dsp:cNvSpPr/>
      </dsp:nvSpPr>
      <dsp:spPr>
        <a:xfrm>
          <a:off x="2992480" y="795888"/>
          <a:ext cx="2445591" cy="15529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EFC81-187C-429C-8025-0D2724CA1AD4}">
      <dsp:nvSpPr>
        <dsp:cNvPr id="0" name=""/>
        <dsp:cNvSpPr/>
      </dsp:nvSpPr>
      <dsp:spPr>
        <a:xfrm>
          <a:off x="3264213" y="1054034"/>
          <a:ext cx="2445591" cy="15529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/>
            <a:t>Phidata</a:t>
          </a:r>
          <a:endParaRPr lang="en-US" sz="2900" kern="1200"/>
        </a:p>
      </dsp:txBody>
      <dsp:txXfrm>
        <a:off x="3309697" y="1099518"/>
        <a:ext cx="2354623" cy="1461982"/>
      </dsp:txXfrm>
    </dsp:sp>
    <dsp:sp modelId="{140328A3-7070-43CB-BE01-F65F54CE789F}">
      <dsp:nvSpPr>
        <dsp:cNvPr id="0" name=""/>
        <dsp:cNvSpPr/>
      </dsp:nvSpPr>
      <dsp:spPr>
        <a:xfrm>
          <a:off x="5981536" y="795888"/>
          <a:ext cx="2445591" cy="15529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72A17-03D1-4AFB-B7A7-86A6FD55F800}">
      <dsp:nvSpPr>
        <dsp:cNvPr id="0" name=""/>
        <dsp:cNvSpPr/>
      </dsp:nvSpPr>
      <dsp:spPr>
        <a:xfrm>
          <a:off x="6253269" y="1054034"/>
          <a:ext cx="2445591" cy="15529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/>
            <a:t>CrewAI</a:t>
          </a:r>
          <a:endParaRPr lang="en-US" sz="2900" kern="1200"/>
        </a:p>
      </dsp:txBody>
      <dsp:txXfrm>
        <a:off x="6298753" y="1099518"/>
        <a:ext cx="2354623" cy="1461982"/>
      </dsp:txXfrm>
    </dsp:sp>
    <dsp:sp modelId="{6B585D93-431B-4505-AC09-E125EA375996}">
      <dsp:nvSpPr>
        <dsp:cNvPr id="0" name=""/>
        <dsp:cNvSpPr/>
      </dsp:nvSpPr>
      <dsp:spPr>
        <a:xfrm>
          <a:off x="8970592" y="795888"/>
          <a:ext cx="2445591" cy="15529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834B-958C-4757-822A-215B400E4930}">
      <dsp:nvSpPr>
        <dsp:cNvPr id="0" name=""/>
        <dsp:cNvSpPr/>
      </dsp:nvSpPr>
      <dsp:spPr>
        <a:xfrm>
          <a:off x="9242324" y="1054034"/>
          <a:ext cx="2445591" cy="15529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/>
            <a:t>AutoGen</a:t>
          </a:r>
          <a:endParaRPr lang="en-US" sz="2900" kern="1200"/>
        </a:p>
      </dsp:txBody>
      <dsp:txXfrm>
        <a:off x="9287808" y="1099518"/>
        <a:ext cx="2354623" cy="1461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5DC6-53F3-E6A8-684F-5B45E1895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223A3-BD61-22B5-5D63-6EE3929B8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CF3F-2B09-0ACF-9E7B-8F2406E5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06FE-11DF-522B-2641-F2A9D69E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EF896-AA5B-348C-9CFF-C5C759C3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9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C424-1253-19EC-85B7-C2B3190F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CFE1B-211B-4912-994B-AC1484A1F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23C7E-8F2D-3702-C3D7-C87BF89B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D8A3A-7751-38CF-1241-83C4D0B1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E2BE-F85E-8534-EF93-C17869F7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38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E8DC5-179F-4DA6-C997-A835245FE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AD086-463F-9775-4C71-28391B56D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E056B-ACE0-2E34-3EA7-2D437396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2ACB-6FAF-7F20-04CB-7940113C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E26E-D944-66C4-092F-3CB49CAE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62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FF14-6C6E-978F-63FC-6E61BBAB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775EF-5E98-DA8C-66D1-7FC224597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55A94-7E3C-2BFC-57E1-9636A9B5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664A2-A1A9-A942-2282-F1FC8928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9F0A-8CEB-EE9A-2D1A-A17F0085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1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A3DE-E405-6F14-E10B-CAA4480D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2ED2B-0994-6A25-E7D5-9FC73DFD1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AD956-D966-903C-AD66-299759EE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24EBE-9A94-EC2A-CD64-B5C16C8D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51452-008F-F026-BED0-F6F41F1E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24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BE82-20C0-7B11-615E-A19FE99E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CAAD-242B-F6A5-687A-399216AAB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8DB3C-E4A2-74E2-8D81-55CBE20D1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6E74E-29C1-78FB-ECC9-D095440C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A79E1-1B37-FA06-CF79-A80F7F7B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11A3-25B9-3426-DBE3-4E0BF329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86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99F6-4FD9-196F-1C91-98154743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03DE9-81FF-AE07-F6C3-D8659DC72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6AA65-426F-4254-1F88-AF2AFA377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0387B-27C6-7C46-0CF4-DD09C37F0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E5493-2648-6490-BE00-589202A00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4E521-0562-B683-8E65-4EB60D10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ADEC4-65D1-7118-3C8E-E0046016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226C3-9A97-92E9-6D78-61023AB3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60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3ABC-CE67-7226-FCFE-D8AFD4DF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316FD-8334-3B3A-D356-19F006CB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E8B5A-BD77-A408-CB01-B4F182F4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6DE8-B243-53AE-D673-74B97707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6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D71A32-8EC4-CF46-AB87-28B80118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2A628-D536-4B21-8F06-34226AC2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6DD3F-425B-ED92-485E-2123D7ED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38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90CB-BA5E-5BC2-666D-4F4369CA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E9683-5D32-86A2-6BC2-DCACDB710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54FE7-80D3-424A-DB36-4ECECD7F8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6E4ED-82A2-48D7-8E4A-323DA638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D8530-3B5E-BE5E-7758-25FA0EDF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47317-D3CC-8B5D-9581-36CC7CB1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36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0E18-D764-7AC1-584E-8F3F25B3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3F3C5-2C7E-8735-FCCB-822DE6BCF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5E39B-1F15-29DF-1BEB-482A5068E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8FB1F-E097-BE4C-0ECC-988D1FE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015E4-46D8-ED38-C670-0AC7B90B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9F26-7871-16FF-CCD0-2FE3438B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01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33306-5962-7E04-98BC-A962134C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68A72-5001-71BC-2CD3-046ADCA8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CA6B6-A829-4857-8617-D8BE5177B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D483D0-0A5A-44C5-BE89-E42E9BBDBB7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09AF-A2A3-FC54-254A-F5DFF6D29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53905-D9E0-F36E-FA89-77CC926C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0C174-0798-4DDC-8823-A6BCD52D50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40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p1XyvMvedg&amp;t=7086s" TargetMode="External"/><Relationship Id="rId13" Type="http://schemas.openxmlformats.org/officeDocument/2006/relationships/hyperlink" Target="https://www.youtube.com/watch?v=2n-RIgSNnwQ&amp;t=8628s" TargetMode="External"/><Relationship Id="rId3" Type="http://schemas.openxmlformats.org/officeDocument/2006/relationships/hyperlink" Target="https://www.youtube.com/watch?v=Xp1MnygECUs" TargetMode="External"/><Relationship Id="rId7" Type="http://schemas.openxmlformats.org/officeDocument/2006/relationships/hyperlink" Target="https://www.youtube.com/watch?v=eDN6fAWLNNE&amp;t=5425s" TargetMode="External"/><Relationship Id="rId12" Type="http://schemas.openxmlformats.org/officeDocument/2006/relationships/hyperlink" Target="https://www.youtube.com/watch?v=LR2r3QR_SD8&amp;t=8273s" TargetMode="External"/><Relationship Id="rId2" Type="http://schemas.openxmlformats.org/officeDocument/2006/relationships/hyperlink" Target="https://www.youtube.com/watch?v=SDStCnlITT8" TargetMode="External"/><Relationship Id="rId16" Type="http://schemas.openxmlformats.org/officeDocument/2006/relationships/hyperlink" Target="https://www.youtube.com/watch?v=cFYyQn5Mohc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BDrXdvNh19Q&amp;t=5684s" TargetMode="External"/><Relationship Id="rId11" Type="http://schemas.openxmlformats.org/officeDocument/2006/relationships/hyperlink" Target="https://www.youtube.com/watch?v=0gqlrw-6I0s" TargetMode="External"/><Relationship Id="rId5" Type="http://schemas.openxmlformats.org/officeDocument/2006/relationships/hyperlink" Target="https://www.youtube.com/watch?v=MAkXifYHnuw&amp;t=1320s" TargetMode="External"/><Relationship Id="rId15" Type="http://schemas.openxmlformats.org/officeDocument/2006/relationships/hyperlink" Target="https://www.youtube.com/watch?v=ai-v9KNUZ1Q&amp;t=6088s" TargetMode="External"/><Relationship Id="rId10" Type="http://schemas.openxmlformats.org/officeDocument/2006/relationships/hyperlink" Target="https://www.youtube.com/watch?v=8nWjvn8ZKtU&amp;t=7553s" TargetMode="External"/><Relationship Id="rId4" Type="http://schemas.openxmlformats.org/officeDocument/2006/relationships/hyperlink" Target="https://www.youtube.com/watch?v=v0w9LXXrsys" TargetMode="External"/><Relationship Id="rId9" Type="http://schemas.openxmlformats.org/officeDocument/2006/relationships/hyperlink" Target="https://www.youtube.com/watch?v=s-xhKH-e8ig&amp;t=5844s" TargetMode="External"/><Relationship Id="rId14" Type="http://schemas.openxmlformats.org/officeDocument/2006/relationships/hyperlink" Target="https://www.youtube.com/watch?v=HvqtHmeblvQ&amp;list=PLVlQHNRLflP81c99eg7UhkVZxwPvhTddM&amp;index=3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ly/YoRAA" TargetMode="External"/><Relationship Id="rId2" Type="http://schemas.openxmlformats.org/officeDocument/2006/relationships/hyperlink" Target="https://youtu.be/gStlVJp8T4Q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56C54EA6-6621-0F49-E9B4-E0BCB91B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olor-coded on electronic circuit board">
            <a:extLst>
              <a:ext uri="{FF2B5EF4-FFF2-40B4-BE49-F238E27FC236}">
                <a16:creationId xmlns:a16="http://schemas.microsoft.com/office/drawing/2014/main" id="{D5CE5000-A359-53BA-793A-09448ACE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406" b="56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8E27B-331C-8820-DE58-46F3F27D6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9" y="163286"/>
            <a:ext cx="11223171" cy="783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dirty="0"/>
              <a:t>AGETIC AI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F836E-3556-D429-9007-865DB5FA3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47057"/>
            <a:ext cx="11952514" cy="5747657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IDE </a:t>
            </a:r>
            <a:r>
              <a:rPr lang="en-US" b="1" dirty="0">
                <a:sym typeface="Wingdings" panose="05000000000000000000" pitchFamily="2" charset="2"/>
              </a:rPr>
              <a:t> VS code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Agentic AI Framework  Phi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Search Engine  Duck-Duck Go Search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LLM Model  Meta’s (</a:t>
            </a:r>
            <a:r>
              <a:rPr lang="en-US" b="1" dirty="0"/>
              <a:t>llama-3.3-70b-versatile) &amp; OpenAI (</a:t>
            </a:r>
            <a:r>
              <a:rPr lang="en-US" b="1" dirty="0" err="1"/>
              <a:t>Gpt</a:t>
            </a:r>
            <a:r>
              <a:rPr lang="en-US" b="1" dirty="0"/>
              <a:t>- 4o)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Interface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Groq</a:t>
            </a:r>
            <a:r>
              <a:rPr lang="en-US" b="1" dirty="0">
                <a:sym typeface="Wingdings" panose="05000000000000000000" pitchFamily="2" charset="2"/>
              </a:rPr>
              <a:t> LPU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Frontend  </a:t>
            </a:r>
            <a:r>
              <a:rPr lang="en-US" b="1" dirty="0" err="1">
                <a:sym typeface="Wingdings" panose="05000000000000000000" pitchFamily="2" charset="2"/>
              </a:rPr>
              <a:t>Streamlit</a:t>
            </a:r>
            <a:endParaRPr lang="en-US" b="1" dirty="0">
              <a:sym typeface="Wingdings" panose="05000000000000000000" pitchFamily="2" charset="2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====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Project:1 Test the Phi Data Agents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Project:2  Build stock agents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Project:3  Build Cricket Multi agent using open-AI ( Paid Open AI key required)		Multi Agents can Build by opensource (Open Source Llama model) </a:t>
            </a: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416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1EB1E-9003-3FB4-4A7A-0508C1C9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934065"/>
            <a:ext cx="10173010" cy="1293787"/>
          </a:xfrm>
        </p:spPr>
        <p:txBody>
          <a:bodyPr anchor="ctr">
            <a:normAutofit/>
          </a:bodyPr>
          <a:lstStyle/>
          <a:p>
            <a:pPr algn="ctr"/>
            <a:r>
              <a:rPr lang="en-IN" sz="4100" b="1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Popular Agentic AI Frameworks to Learn</a:t>
            </a:r>
            <a:br>
              <a:rPr lang="en-IN" sz="41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4100" dirty="0">
              <a:highlight>
                <a:srgbClr val="00FF00"/>
              </a:highligh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7EFC41D-D712-F1F3-57D7-A17193ED54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450668"/>
              </p:ext>
            </p:extLst>
          </p:nvPr>
        </p:nvGraphicFramePr>
        <p:xfrm>
          <a:off x="195859" y="2841172"/>
          <a:ext cx="11691341" cy="3402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83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C020-124A-9E56-04DB-8411A0F9F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5806"/>
            <a:ext cx="12192000" cy="688259"/>
          </a:xfrm>
        </p:spPr>
        <p:txBody>
          <a:bodyPr>
            <a:normAutofit fontScale="90000"/>
          </a:bodyPr>
          <a:lstStyle/>
          <a:p>
            <a:r>
              <a:rPr lang="en-IN" dirty="0">
                <a:highlight>
                  <a:srgbClr val="00FF00"/>
                </a:highlight>
              </a:rPr>
              <a:t>Previous workshop videos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4D09C-18BA-E5D1-BAF0-542DEB0CA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4065"/>
            <a:ext cx="12192000" cy="5923935"/>
          </a:xfrm>
        </p:spPr>
        <p:txBody>
          <a:bodyPr>
            <a:noAutofit/>
          </a:bodyPr>
          <a:lstStyle/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ChatGPT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https://www.youtube.com/watch?v=SDStCnlITT8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Generative AI Workshop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https://www.youtube.com/watch?v=Xp1MnygECUs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LARGE LANGUAGE MODEL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https://www.youtube.com/watch?v=v0w9LXXrsys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 AI with </a:t>
            </a:r>
            <a:r>
              <a:rPr lang="en-IN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Langchain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OpenAI &amp; </a:t>
            </a:r>
            <a:r>
              <a:rPr lang="en-IN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LLMops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https://www.youtube.com/watch?v=MAkXifYHnuw&amp;t=1320s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Google Generative AI | Gemini AI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https://www.youtube.com/watch?v=BDrXdvNh19Q&amp;t=5684s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 Model Using Lama 3,Hugging Face &amp; </a:t>
            </a:r>
            <a:r>
              <a:rPr lang="en-IN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Ollama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https://www.youtube.com/watch?v=eDN6fAWLNNE&amp;t=5425s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GEMMA-9B Integration with GROQ, HUGGINGFACE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youtube.com/</a:t>
            </a:r>
            <a:r>
              <a:rPr lang="en-IN" sz="1800" b="1" u="sng" kern="100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watch?v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=Bp1XyvMvedg&amp;t=7086s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NLP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https://www.youtube.com/watch?v=s-xhKH-e8ig&amp;t=5844s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RAG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https://www.youtube.com/watch?v=8nWjvn8ZKtU&amp;t=7553s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240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AGENTIC AI_PART-1 ||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CREW AI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1"/>
              </a:rPr>
              <a:t>https://www.youtube.com/watch?v=0gqlrw-6I0s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indent="-3240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STABLE DIFFUSION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2"/>
              </a:rPr>
              <a:t>https://www.youtube.com/watch?v=LR2r3QR_SD8&amp;t=8273s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-3240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prompt engineer(part-1)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3"/>
              </a:rPr>
              <a:t>https://www.youtube.com/watch?v=2n-RIgSNnwQ&amp;t=8628s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-3240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prompt engineer(part-2)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4"/>
              </a:rPr>
              <a:t>https://www.youtube.com/watch?v=HvqtHmeblvQ&amp;list=PLVlQHNRLflP81c99eg7UhkVZxwPvhTddM&amp;index=39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24000" algn="l">
              <a:lnSpc>
                <a:spcPct val="100000"/>
              </a:lnSpc>
              <a:buFont typeface="+mj-lt"/>
              <a:buAutoNum type="arabicPeriod"/>
            </a:pPr>
            <a:r>
              <a:rPr lang="en-IN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Deepseek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5"/>
              </a:rPr>
              <a:t>https://www.youtube.com/watch?v=ai-v9KNUZ1Q&amp;t=6088s</a:t>
            </a: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24000" algn="l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AGENTIC AI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6"/>
              </a:rPr>
              <a:t>https://www.youtube.com/watch?v=cFYyQn5Mohc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42900" algn="l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endParaRPr lang="en-IN" sz="1800" b="1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indent="-342900" algn="l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999053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2050A4-CAD4-4CC2-2AF8-7BAB84DD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460C2-A8CC-502F-3412-79893AF3E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87086"/>
            <a:ext cx="5976258" cy="85681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00"/>
                </a:highlight>
              </a:rPr>
              <a:t>New Batch Announcement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9678E-F342-A0B7-BC6C-4DB776BFD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1942" y="1199535"/>
            <a:ext cx="5867399" cy="55713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^^^^^^ 👉 Backup Video: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Day-1: youtube.com/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watch?v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=fI13-OYNmcw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Day-2: 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https://youtu.be/gStlVJp8T4Q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📂 Drive Link: </a:t>
            </a: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https://t.ly/Q2mLC</a:t>
            </a:r>
          </a:p>
          <a:p>
            <a:pPr algn="l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^^^^^^^^^^^^^^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📂 Google Drive Link: </a:t>
            </a: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https://t.ly/</a:t>
            </a:r>
            <a:r>
              <a:rPr lang="en-US" sz="2000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usQgG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👨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💻 Software Installation: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https://t.ly/YoRAA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💻 python identifier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youtube.com/</a:t>
            </a:r>
            <a:r>
              <a:rPr lang="en-US" sz="2000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watch?v</a:t>
            </a: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=7HEke2aEND0</a:t>
            </a:r>
          </a:p>
          <a:p>
            <a:pPr algn="l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^^^^^^^^^^^^^^^^</a:t>
            </a:r>
          </a:p>
        </p:txBody>
      </p:sp>
      <p:pic>
        <p:nvPicPr>
          <p:cNvPr id="5" name="Picture 4" descr="A poster for a classroom and online training&#10;&#10;AI-generated content may be incorrect.">
            <a:extLst>
              <a:ext uri="{FF2B5EF4-FFF2-40B4-BE49-F238E27FC236}">
                <a16:creationId xmlns:a16="http://schemas.microsoft.com/office/drawing/2014/main" id="{DDA10E9F-2D91-93EB-A663-903D5F5A1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1" b="4916"/>
          <a:stretch/>
        </p:blipFill>
        <p:spPr>
          <a:xfrm>
            <a:off x="21" y="1"/>
            <a:ext cx="6095980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2302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rectangular frame with white text&#10;&#10;Description automatically generated">
            <a:extLst>
              <a:ext uri="{FF2B5EF4-FFF2-40B4-BE49-F238E27FC236}">
                <a16:creationId xmlns:a16="http://schemas.microsoft.com/office/drawing/2014/main" id="{6B117133-B610-A6B8-1A70-49469B5B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09" r="-1" b="18749"/>
          <a:stretch/>
        </p:blipFill>
        <p:spPr>
          <a:xfrm>
            <a:off x="457202" y="804920"/>
            <a:ext cx="5426764" cy="1938797"/>
          </a:xfrm>
          <a:prstGeom prst="rect">
            <a:avLst/>
          </a:prstGeom>
        </p:spPr>
      </p:pic>
      <p:pic>
        <p:nvPicPr>
          <p:cNvPr id="3" name="Picture 2" descr="A black cube with a white and black symbol on it&#10;&#10;Description automatically generated">
            <a:extLst>
              <a:ext uri="{FF2B5EF4-FFF2-40B4-BE49-F238E27FC236}">
                <a16:creationId xmlns:a16="http://schemas.microsoft.com/office/drawing/2014/main" id="{932BDA41-DB71-5883-D530-66B7AA3F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57" r="2" b="1892"/>
          <a:stretch/>
        </p:blipFill>
        <p:spPr>
          <a:xfrm>
            <a:off x="457201" y="4041458"/>
            <a:ext cx="5426764" cy="19398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qr code with a logo&#10;&#10;AI-generated content may be incorrect.">
            <a:extLst>
              <a:ext uri="{FF2B5EF4-FFF2-40B4-BE49-F238E27FC236}">
                <a16:creationId xmlns:a16="http://schemas.microsoft.com/office/drawing/2014/main" id="{6057EDF7-DB1D-F4EF-99E7-7AA1B5325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1" y="228600"/>
            <a:ext cx="6007790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angle 46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8563B-055E-93E0-0452-91F0E0DF4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86" y="923293"/>
            <a:ext cx="3669078" cy="4641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 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1" name="Freeform: Shape 470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D7948-0A41-1BD9-1B44-9D51194B6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0568" y="790894"/>
            <a:ext cx="7531432" cy="469129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My 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What is Agentic AI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ML vs AI vs Generative AI vs Agentic AI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Agentic AI framework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Agentic AI Projects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New Batch Announcement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Generative AI Workshop Videos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Question &amp; Answer</a:t>
            </a:r>
          </a:p>
        </p:txBody>
      </p: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34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12E02D-8CD2-F229-1195-3C82F848ADAD}"/>
              </a:ext>
            </a:extLst>
          </p:cNvPr>
          <p:cNvSpPr/>
          <p:nvPr/>
        </p:nvSpPr>
        <p:spPr>
          <a:xfrm>
            <a:off x="3468312" y="277141"/>
            <a:ext cx="1855844" cy="6197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SCIENCE</a:t>
            </a:r>
            <a:endParaRPr lang="en-IN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5F798E-D006-C459-C4E9-FED7557AD220}"/>
              </a:ext>
            </a:extLst>
          </p:cNvPr>
          <p:cNvSpPr/>
          <p:nvPr/>
        </p:nvSpPr>
        <p:spPr>
          <a:xfrm>
            <a:off x="6241054" y="2746754"/>
            <a:ext cx="2413820" cy="5462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GENERATIVE </a:t>
            </a:r>
          </a:p>
          <a:p>
            <a:pPr algn="ctr"/>
            <a:r>
              <a:rPr lang="en-US" b="1" dirty="0"/>
              <a:t>Artificial Intelligence </a:t>
            </a:r>
            <a:endParaRPr lang="en-IN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D42463-A19B-F92B-7887-0211BA87CB3E}"/>
              </a:ext>
            </a:extLst>
          </p:cNvPr>
          <p:cNvSpPr/>
          <p:nvPr/>
        </p:nvSpPr>
        <p:spPr>
          <a:xfrm>
            <a:off x="3556807" y="2715569"/>
            <a:ext cx="1745222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ARTIFICIAL ITELLIGENCE</a:t>
            </a:r>
            <a:endParaRPr lang="en-IN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93A78A-5B56-E339-ABFF-A593F69028A1}"/>
              </a:ext>
            </a:extLst>
          </p:cNvPr>
          <p:cNvSpPr/>
          <p:nvPr/>
        </p:nvSpPr>
        <p:spPr>
          <a:xfrm>
            <a:off x="408035" y="2750647"/>
            <a:ext cx="140601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MACHINE LEARNING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8DEE87-8D6A-5E51-A9CF-5D96629A3E54}"/>
              </a:ext>
            </a:extLst>
          </p:cNvPr>
          <p:cNvSpPr/>
          <p:nvPr/>
        </p:nvSpPr>
        <p:spPr>
          <a:xfrm>
            <a:off x="324450" y="3965206"/>
            <a:ext cx="1661656" cy="33675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REGRESSION 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8C30A2-6C06-64B8-C842-1295BD47FADB}"/>
              </a:ext>
            </a:extLst>
          </p:cNvPr>
          <p:cNvSpPr/>
          <p:nvPr/>
        </p:nvSpPr>
        <p:spPr>
          <a:xfrm>
            <a:off x="324450" y="4425907"/>
            <a:ext cx="2000869" cy="4135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CLASSIFICATION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BA6B65-DA9B-EF09-DD69-7E10FAF22043}"/>
              </a:ext>
            </a:extLst>
          </p:cNvPr>
          <p:cNvSpPr/>
          <p:nvPr/>
        </p:nvSpPr>
        <p:spPr>
          <a:xfrm>
            <a:off x="334268" y="4981539"/>
            <a:ext cx="1769809" cy="3441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CLUSTERING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4EBEB2-B288-40BA-BC67-9DB11F5B3AF6}"/>
              </a:ext>
            </a:extLst>
          </p:cNvPr>
          <p:cNvSpPr/>
          <p:nvPr/>
        </p:nvSpPr>
        <p:spPr>
          <a:xfrm>
            <a:off x="4095128" y="3944249"/>
            <a:ext cx="786585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NLP 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2056D5-669B-FC12-A2F6-D14A87E08959}"/>
              </a:ext>
            </a:extLst>
          </p:cNvPr>
          <p:cNvSpPr/>
          <p:nvPr/>
        </p:nvSpPr>
        <p:spPr>
          <a:xfrm>
            <a:off x="3556807" y="4374047"/>
            <a:ext cx="1922211" cy="34412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 LEARNING 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99D6C9-6296-57F1-5661-160266FA5BB4}"/>
              </a:ext>
            </a:extLst>
          </p:cNvPr>
          <p:cNvSpPr/>
          <p:nvPr/>
        </p:nvSpPr>
        <p:spPr>
          <a:xfrm>
            <a:off x="3556807" y="4823191"/>
            <a:ext cx="2231927" cy="41048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D491D7-B6D6-0B6F-7BA2-8D86798CE481}"/>
              </a:ext>
            </a:extLst>
          </p:cNvPr>
          <p:cNvSpPr/>
          <p:nvPr/>
        </p:nvSpPr>
        <p:spPr>
          <a:xfrm>
            <a:off x="6946486" y="3824008"/>
            <a:ext cx="1641987" cy="4928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LLM MODELS</a:t>
            </a:r>
            <a:endParaRPr lang="en-IN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3FEC36-D3E3-40FA-D224-532BA091C796}"/>
              </a:ext>
            </a:extLst>
          </p:cNvPr>
          <p:cNvSpPr/>
          <p:nvPr/>
        </p:nvSpPr>
        <p:spPr>
          <a:xfrm>
            <a:off x="6692090" y="5796820"/>
            <a:ext cx="820999" cy="32321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META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20312B-AD81-2292-05D8-5FC033C21A08}"/>
              </a:ext>
            </a:extLst>
          </p:cNvPr>
          <p:cNvSpPr/>
          <p:nvPr/>
        </p:nvSpPr>
        <p:spPr>
          <a:xfrm>
            <a:off x="6644155" y="5347252"/>
            <a:ext cx="1194625" cy="3140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GOOGLE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1CABFF-357B-6F5D-3AD6-B808F6072068}"/>
              </a:ext>
            </a:extLst>
          </p:cNvPr>
          <p:cNvSpPr/>
          <p:nvPr/>
        </p:nvSpPr>
        <p:spPr>
          <a:xfrm>
            <a:off x="6636775" y="4852043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 AI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7F15EC-2934-8E72-7878-8672F474E25A}"/>
              </a:ext>
            </a:extLst>
          </p:cNvPr>
          <p:cNvSpPr/>
          <p:nvPr/>
        </p:nvSpPr>
        <p:spPr>
          <a:xfrm>
            <a:off x="6692090" y="6229521"/>
            <a:ext cx="1125800" cy="4058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CLAUDE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61634A-538F-8D27-427A-B95B9138E0ED}"/>
              </a:ext>
            </a:extLst>
          </p:cNvPr>
          <p:cNvSpPr/>
          <p:nvPr/>
        </p:nvSpPr>
        <p:spPr>
          <a:xfrm>
            <a:off x="280215" y="1476064"/>
            <a:ext cx="166165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SUPERVISED LEARNING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684167E-C91A-EE37-0658-EFBDA291BF88}"/>
              </a:ext>
            </a:extLst>
          </p:cNvPr>
          <p:cNvSpPr/>
          <p:nvPr/>
        </p:nvSpPr>
        <p:spPr>
          <a:xfrm>
            <a:off x="3468312" y="1496604"/>
            <a:ext cx="1922211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UNSUPERVISED LEARNING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913140-B15C-33E8-BA1D-EF01D31BB2DD}"/>
              </a:ext>
            </a:extLst>
          </p:cNvPr>
          <p:cNvSpPr/>
          <p:nvPr/>
        </p:nvSpPr>
        <p:spPr>
          <a:xfrm>
            <a:off x="6536018" y="1500218"/>
            <a:ext cx="2118856" cy="648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REINFORCEMENT LEARNING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821A4A8-9261-63E2-B7BA-07BF9CE7F37E}"/>
              </a:ext>
            </a:extLst>
          </p:cNvPr>
          <p:cNvSpPr/>
          <p:nvPr/>
        </p:nvSpPr>
        <p:spPr>
          <a:xfrm>
            <a:off x="7514315" y="2249765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E4B0751E-BC37-185A-2017-7A376421C5F8}"/>
              </a:ext>
            </a:extLst>
          </p:cNvPr>
          <p:cNvSpPr/>
          <p:nvPr/>
        </p:nvSpPr>
        <p:spPr>
          <a:xfrm>
            <a:off x="4321262" y="2217660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438DE9AD-E062-631A-6D27-E87B92E8E507}"/>
              </a:ext>
            </a:extLst>
          </p:cNvPr>
          <p:cNvSpPr/>
          <p:nvPr/>
        </p:nvSpPr>
        <p:spPr>
          <a:xfrm>
            <a:off x="894733" y="2253519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F167B5F3-4830-97BC-27DD-99306EE222E8}"/>
              </a:ext>
            </a:extLst>
          </p:cNvPr>
          <p:cNvSpPr/>
          <p:nvPr/>
        </p:nvSpPr>
        <p:spPr>
          <a:xfrm>
            <a:off x="7514315" y="3292973"/>
            <a:ext cx="223641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87F6857D-B13F-0839-388B-82C8C5FD0612}"/>
              </a:ext>
            </a:extLst>
          </p:cNvPr>
          <p:cNvSpPr/>
          <p:nvPr/>
        </p:nvSpPr>
        <p:spPr>
          <a:xfrm>
            <a:off x="4380266" y="3406317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76615395-D7A8-24F2-6A7C-A1F73D5107EC}"/>
              </a:ext>
            </a:extLst>
          </p:cNvPr>
          <p:cNvSpPr/>
          <p:nvPr/>
        </p:nvSpPr>
        <p:spPr>
          <a:xfrm>
            <a:off x="914392" y="3467173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ED2B0C4-6791-AFE6-E2D2-223B7F936798}"/>
              </a:ext>
            </a:extLst>
          </p:cNvPr>
          <p:cNvSpPr/>
          <p:nvPr/>
        </p:nvSpPr>
        <p:spPr>
          <a:xfrm>
            <a:off x="7513089" y="4351544"/>
            <a:ext cx="216310" cy="4658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1A5953-4344-80E0-90C7-964F564DDD3D}"/>
              </a:ext>
            </a:extLst>
          </p:cNvPr>
          <p:cNvCxnSpPr>
            <a:cxnSpLocks/>
          </p:cNvCxnSpPr>
          <p:nvPr/>
        </p:nvCxnSpPr>
        <p:spPr>
          <a:xfrm flipH="1">
            <a:off x="1986106" y="850409"/>
            <a:ext cx="1482206" cy="62565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961FDEA-C698-580A-D9E2-B6838060BB46}"/>
              </a:ext>
            </a:extLst>
          </p:cNvPr>
          <p:cNvCxnSpPr>
            <a:cxnSpLocks/>
          </p:cNvCxnSpPr>
          <p:nvPr/>
        </p:nvCxnSpPr>
        <p:spPr>
          <a:xfrm>
            <a:off x="5324156" y="775031"/>
            <a:ext cx="1875519" cy="64562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0C8BAF-746C-C1AC-5125-BDFE912A68AB}"/>
              </a:ext>
            </a:extLst>
          </p:cNvPr>
          <p:cNvCxnSpPr>
            <a:cxnSpLocks/>
          </p:cNvCxnSpPr>
          <p:nvPr/>
        </p:nvCxnSpPr>
        <p:spPr>
          <a:xfrm>
            <a:off x="4321262" y="896866"/>
            <a:ext cx="0" cy="50319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1A657398-92EC-B612-7FC0-B231319DBFD9}"/>
              </a:ext>
            </a:extLst>
          </p:cNvPr>
          <p:cNvSpPr/>
          <p:nvPr/>
        </p:nvSpPr>
        <p:spPr>
          <a:xfrm>
            <a:off x="7838797" y="4960603"/>
            <a:ext cx="963561" cy="1517584"/>
          </a:xfrm>
          <a:prstGeom prst="rightBrac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7BC48D98-9B01-C8E1-A859-E7D09554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58" y="-1"/>
            <a:ext cx="3357697" cy="3965207"/>
          </a:xfrm>
          <a:prstGeom prst="rect">
            <a:avLst/>
          </a:prstGeom>
          <a:noFill/>
          <a:effectLst>
            <a:glow rad="127000">
              <a:srgbClr val="FF0000"/>
            </a:glow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D9788BF-DA73-A5D5-CBB7-E898A9E203A7}"/>
              </a:ext>
            </a:extLst>
          </p:cNvPr>
          <p:cNvSpPr/>
          <p:nvPr/>
        </p:nvSpPr>
        <p:spPr>
          <a:xfrm>
            <a:off x="8797736" y="5420117"/>
            <a:ext cx="1271714" cy="6182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AGENTIC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57A4B9C-B7AE-6239-3C58-71BBFFEF9590}"/>
              </a:ext>
            </a:extLst>
          </p:cNvPr>
          <p:cNvSpPr/>
          <p:nvPr/>
        </p:nvSpPr>
        <p:spPr>
          <a:xfrm>
            <a:off x="10702503" y="5073531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CREW AI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AA74E3A-8AB6-597E-D8DD-21F45F98C2AE}"/>
              </a:ext>
            </a:extLst>
          </p:cNvPr>
          <p:cNvSpPr/>
          <p:nvPr/>
        </p:nvSpPr>
        <p:spPr>
          <a:xfrm>
            <a:off x="10704916" y="5621497"/>
            <a:ext cx="1359432" cy="3750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Auto Gen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B1106AB-3FA4-C69E-E80F-E89C8D4416A0}"/>
              </a:ext>
            </a:extLst>
          </p:cNvPr>
          <p:cNvSpPr/>
          <p:nvPr/>
        </p:nvSpPr>
        <p:spPr>
          <a:xfrm>
            <a:off x="10704916" y="6207739"/>
            <a:ext cx="1125799" cy="3367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Phi data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4EA9EB-9720-4635-1FE9-2BC6AF91AB9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0069450" y="5347081"/>
            <a:ext cx="582899" cy="38214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41B2F45-144C-AF56-4535-9B5C8363D9AE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10087004" y="5809012"/>
            <a:ext cx="617912" cy="8961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085746-F25E-DA32-FEF6-5A2EBBF45AE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0069449" y="6028505"/>
            <a:ext cx="635467" cy="34761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7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935EED-007D-4672-234E-1F54F4541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43" y="198487"/>
            <a:ext cx="11786800" cy="130980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highlight>
                  <a:srgbClr val="000080"/>
                </a:highlight>
                <a:latin typeface="+mj-lt"/>
                <a:ea typeface="+mj-ea"/>
                <a:cs typeface="+mj-cs"/>
              </a:rPr>
              <a:t>What is Agentic AI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6E3D1-CEDE-EDBD-1827-DB2F3C35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52436"/>
            <a:ext cx="12188952" cy="5271929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Agentic AI is a type of artificial intelligence (AI) that can make decisions and take actions independently or Automatically.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These agents operates autonomously with a sense of agency based on goals &amp; environmental feedback without human supervision.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6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88A378-064D-DCB6-70E3-91D02D197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30936"/>
            <a:ext cx="4989918" cy="54786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 of Agentic AI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D51DC-94F4-46A1-8FFC-5EEE3258F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7715" y="141515"/>
            <a:ext cx="8161236" cy="659898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Autonomous Vehicles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: </a:t>
            </a:r>
            <a:r>
              <a:rPr lang="en-US" dirty="0">
                <a:solidFill>
                  <a:schemeClr val="bg1"/>
                </a:solidFill>
                <a:effectLst/>
              </a:rPr>
              <a:t>AI systems that perceive surroundings, make driving decisions, and learn from each trip.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Supply Chain Management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: </a:t>
            </a:r>
            <a:r>
              <a:rPr lang="en-US" dirty="0">
                <a:solidFill>
                  <a:schemeClr val="bg1"/>
                </a:solidFill>
                <a:effectLst/>
              </a:rPr>
              <a:t>AI optimizes inventory, predicts demand, and adjusts delivery routes.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Cybersecurity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: </a:t>
            </a:r>
            <a:r>
              <a:rPr lang="en-US" dirty="0">
                <a:solidFill>
                  <a:schemeClr val="bg1"/>
                </a:solidFill>
                <a:effectLst/>
              </a:rPr>
              <a:t>AI detects threats by analyzing network activity.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Healthcare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: </a:t>
            </a:r>
            <a:r>
              <a:rPr lang="en-US" dirty="0">
                <a:solidFill>
                  <a:schemeClr val="bg1"/>
                </a:solidFill>
                <a:effectLst/>
              </a:rPr>
              <a:t>AI analyzes patient data, considers historical trends, and suggests personalized treatment plans.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HR Operations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: </a:t>
            </a:r>
            <a:r>
              <a:rPr lang="en-US" dirty="0">
                <a:solidFill>
                  <a:schemeClr val="bg1"/>
                </a:solidFill>
                <a:effectLst/>
              </a:rPr>
              <a:t>AI automates resume screening, interview scheduling, and payroll management.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Business Processes</a:t>
            </a:r>
            <a:r>
              <a:rPr lang="en-US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: </a:t>
            </a:r>
            <a:r>
              <a:rPr lang="en-US" dirty="0">
                <a:solidFill>
                  <a:schemeClr val="bg1"/>
                </a:solidFill>
                <a:effectLst/>
              </a:rPr>
              <a:t>AI handles reordering supplies and optimizing operations.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0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F7449-B71D-3185-34E2-323E2CE29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Generative AI vs Agentic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2581A-E087-BCF6-E72B-4DEC9EBF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6" y="1621972"/>
            <a:ext cx="11998890" cy="49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4F708-1BDF-C636-1600-98B13C13F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829" y="990600"/>
            <a:ext cx="10217515" cy="7245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+mj-lt"/>
                <a:ea typeface="+mj-ea"/>
                <a:cs typeface="+mj-cs"/>
              </a:rPr>
              <a:t>Skills Needed to Become an Agentic AI Developer </a:t>
            </a:r>
            <a:endParaRPr lang="en-US" sz="3600" b="1" kern="1200" dirty="0">
              <a:solidFill>
                <a:schemeClr val="tx1"/>
              </a:solidFill>
              <a:highlight>
                <a:srgbClr val="00FF00"/>
              </a:highlight>
              <a:latin typeface="+mj-lt"/>
              <a:ea typeface="+mj-ea"/>
              <a:cs typeface="+mj-cs"/>
            </a:endParaRPr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2C723527-7777-C2C6-6E71-7063EA06C7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720807" y="2163097"/>
            <a:ext cx="5468347" cy="33899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27B7A12-D3B8-2D6D-AD6A-C023C77A9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419" y="2163098"/>
            <a:ext cx="5099774" cy="3789892"/>
          </a:xfrm>
        </p:spPr>
        <p:txBody>
          <a:bodyPr vert="horz" lIns="91440" tIns="45720" rIns="91440" bIns="45720" rtlCol="0">
            <a:noAutofit/>
          </a:bodyPr>
          <a:lstStyle/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</a:rPr>
              <a:t>Python Programming &amp; Data Analysis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</a:rPr>
              <a:t>AI and Machine Learning Fundamentals</a:t>
            </a:r>
            <a:endParaRPr lang="en-US" sz="2000" dirty="0">
              <a:effectLst/>
            </a:endParaRP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</a:rPr>
              <a:t>Generative AI, LLM Models</a:t>
            </a:r>
            <a:endParaRPr lang="en-US" sz="2000" dirty="0">
              <a:effectLst/>
            </a:endParaRP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</a:rPr>
              <a:t>Prompt Engineering</a:t>
            </a: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/>
              <a:t>Transformer Learning, Architecture</a:t>
            </a:r>
            <a:endParaRPr lang="en-US" sz="2000" dirty="0">
              <a:effectLst/>
            </a:endParaRP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</a:rPr>
              <a:t>Cloud and Edge Computing</a:t>
            </a:r>
            <a:endParaRPr lang="en-US" sz="2000" dirty="0">
              <a:effectLst/>
            </a:endParaRPr>
          </a:p>
          <a:p>
            <a:pPr marL="342900" lvl="0" indent="-228600" algn="l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effectLst/>
              </a:rPr>
              <a:t>Ethics and Responsible AI</a:t>
            </a:r>
            <a:endParaRPr lang="en-US" sz="2000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1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00ECE-287D-6023-BEA8-95F71514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0" y="-1"/>
            <a:ext cx="10517706" cy="5437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8A9D8-C969-599C-E128-A2006D5C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0" y="5437238"/>
            <a:ext cx="10517706" cy="14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B489-A820-0231-E343-5AD294BF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234" y="674914"/>
            <a:ext cx="11454595" cy="9009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vs AI vs Generative AI vs Agentic AI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0D6D0B-949C-1B44-D511-842449E9D8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3319" y="2250794"/>
            <a:ext cx="11340043" cy="41001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ML is about learning from </a:t>
            </a:r>
            <a:r>
              <a:rPr lang="en-US" altLang="en-US" b="1" dirty="0"/>
              <a:t>historical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data</a:t>
            </a:r>
            <a:r>
              <a:rPr lang="en-US" altLang="en-US" b="1" dirty="0"/>
              <a:t> where user need to train the data.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AI is the broader field where we used ML</a:t>
            </a:r>
            <a:r>
              <a:rPr lang="en-US" altLang="en-US" b="1" dirty="0"/>
              <a:t>, DL, NLP Algorithm to build AI application (Birthday Recommendation or Movie Recommendation &amp; Review Analysis)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Gen AI is a subset of AI focused on creating new content</a:t>
            </a:r>
            <a:r>
              <a:rPr lang="en-US" altLang="en-US" b="1" dirty="0"/>
              <a:t> without trained by user. LLM Models pre-trained by OpenAI, </a:t>
            </a:r>
            <a:r>
              <a:rPr lang="en-US" altLang="en-US" b="1" dirty="0" err="1"/>
              <a:t>DeepSeek</a:t>
            </a:r>
            <a:r>
              <a:rPr lang="en-US" altLang="en-US" b="1" dirty="0"/>
              <a:t>, google, meta, </a:t>
            </a:r>
            <a:r>
              <a:rPr lang="en-US" altLang="en-US" b="1" dirty="0" err="1"/>
              <a:t>claude</a:t>
            </a:r>
            <a:r>
              <a:rPr lang="en-US" altLang="en-US" b="1" dirty="0"/>
              <a:t> 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Agentic AI takes AI a step further by enabling decision-making and task execution autonomously. </a:t>
            </a:r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2F26CAAA-D31F-6CBF-19E9-717235B63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9" y="27991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7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842</Words>
  <Application>Microsoft Office PowerPoint</Application>
  <PresentationFormat>Widescreen</PresentationFormat>
  <Paragraphs>111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Wingdings</vt:lpstr>
      <vt:lpstr>Office Theme</vt:lpstr>
      <vt:lpstr>PowerPoint Presentation</vt:lpstr>
      <vt:lpstr>AGENDA </vt:lpstr>
      <vt:lpstr>PowerPoint Presentation</vt:lpstr>
      <vt:lpstr>What is Agentic AI</vt:lpstr>
      <vt:lpstr>Examples of Agentic AI</vt:lpstr>
      <vt:lpstr>Generative AI vs Agentic AI</vt:lpstr>
      <vt:lpstr>Skills Needed to Become an Agentic AI Developer </vt:lpstr>
      <vt:lpstr>PowerPoint Presentation</vt:lpstr>
      <vt:lpstr>ML vs AI vs Generative AI vs Agentic AI</vt:lpstr>
      <vt:lpstr>AGETIC AI PROJECT</vt:lpstr>
      <vt:lpstr>Popular Agentic AI Frameworks to Learn </vt:lpstr>
      <vt:lpstr>Previous workshop videos</vt:lpstr>
      <vt:lpstr>New Batch Announcement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kodi prakash senapati</dc:creator>
  <cp:lastModifiedBy>kodi prakash senapati</cp:lastModifiedBy>
  <cp:revision>7</cp:revision>
  <dcterms:created xsi:type="dcterms:W3CDTF">2025-02-22T13:41:37Z</dcterms:created>
  <dcterms:modified xsi:type="dcterms:W3CDTF">2025-02-22T17:28:24Z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2025-02-22T13:57:53Z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fef07c45-9e0d-4224-8a97-78a39d8ae827</vt:lpwstr>
  </property>
  <property fmtid="{D5CDD505-2E9C-101B-9397-08002B2CF9AE}" pid="7" name="MSIP_Label_defa4170-0d19-0005-0004-bc88714345d2_ActionId">
    <vt:lpwstr>1cecc2ea-a206-4be5-8fa2-de6f8eb4070e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